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8333151a59f4a17" /><Relationship Type="http://schemas.openxmlformats.org/officeDocument/2006/relationships/extended-properties" Target="/docProps/app.xml" Id="Rdeda0301bef44423" /><Relationship Type="http://schemas.openxmlformats.org/officeDocument/2006/relationships/officeDocument" Target="/ppt/presentation.xml" Id="R4128fe3da928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f3ab972b94426"/>
  </p:sldMasterIdLst>
  <p:notesMasterIdLst>
    <p:notesMasterId xmlns:r="http://schemas.openxmlformats.org/officeDocument/2006/relationships" r:id="Rccdbce0fe91a4c86"/>
  </p:notesMasterIdLst>
  <p:sldIdLst>
    <p:sldId xmlns:r="http://schemas.openxmlformats.org/officeDocument/2006/relationships" id="256" r:id="Ref5ca9aff0b24153"/>
    <p:sldId xmlns:r="http://schemas.openxmlformats.org/officeDocument/2006/relationships" id="257" r:id="R79bb2d3e0c334133"/>
    <p:sldId xmlns:r="http://schemas.openxmlformats.org/officeDocument/2006/relationships" id="258" r:id="R28f14c29f40a4b1a"/>
    <p:sldId xmlns:r="http://schemas.openxmlformats.org/officeDocument/2006/relationships" id="259" r:id="R89c6ae421a364df2"/>
    <p:sldId xmlns:r="http://schemas.openxmlformats.org/officeDocument/2006/relationships" id="260" r:id="R6efc71f3ebc84fe6"/>
    <p:sldId xmlns:r="http://schemas.openxmlformats.org/officeDocument/2006/relationships" id="261" r:id="Rd2d5db05f12d4bcf"/>
    <p:sldId xmlns:r="http://schemas.openxmlformats.org/officeDocument/2006/relationships" id="262" r:id="R1c9519b53ba04ecd"/>
    <p:sldId xmlns:r="http://schemas.openxmlformats.org/officeDocument/2006/relationships" id="263" r:id="R094588661ae24e80"/>
    <p:sldId xmlns:r="http://schemas.openxmlformats.org/officeDocument/2006/relationships" id="264" r:id="R967b8952d76b486d"/>
    <p:sldId xmlns:r="http://schemas.openxmlformats.org/officeDocument/2006/relationships" id="265" r:id="Rc47c198172fc4994"/>
    <p:sldId xmlns:r="http://schemas.openxmlformats.org/officeDocument/2006/relationships" id="266" r:id="R4df6dbf508264b94"/>
    <p:sldId xmlns:r="http://schemas.openxmlformats.org/officeDocument/2006/relationships" id="267" r:id="R8621f1a01b9342d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e95c7238d304998" /><Relationship Type="http://schemas.openxmlformats.org/officeDocument/2006/relationships/slideMaster" Target="/ppt/slideMasters/slideMaster1.xml" Id="R2fbf3ab972b94426" /><Relationship Type="http://schemas.openxmlformats.org/officeDocument/2006/relationships/notesMaster" Target="/ppt/notesMasters/notesMaster1.xml" Id="Rccdbce0fe91a4c86" /><Relationship Type="http://schemas.openxmlformats.org/officeDocument/2006/relationships/presProps" Target="/ppt/presProps.xml" Id="R985c3a0bcfb848ce" /><Relationship Type="http://schemas.openxmlformats.org/officeDocument/2006/relationships/tableStyles" Target="/ppt/tableStyles.xml" Id="Re7d760a5248c49a9" /><Relationship Type="http://schemas.openxmlformats.org/officeDocument/2006/relationships/slide" Target="/ppt/slides/slide1.xml" Id="Ref5ca9aff0b24153" /><Relationship Type="http://schemas.openxmlformats.org/officeDocument/2006/relationships/slide" Target="/ppt/slides/slide2.xml" Id="R79bb2d3e0c334133" /><Relationship Type="http://schemas.openxmlformats.org/officeDocument/2006/relationships/slide" Target="/ppt/slides/slide3.xml" Id="R28f14c29f40a4b1a" /><Relationship Type="http://schemas.openxmlformats.org/officeDocument/2006/relationships/slide" Target="/ppt/slides/slide4.xml" Id="R89c6ae421a364df2" /><Relationship Type="http://schemas.openxmlformats.org/officeDocument/2006/relationships/slide" Target="/ppt/slides/slide5.xml" Id="R6efc71f3ebc84fe6" /><Relationship Type="http://schemas.openxmlformats.org/officeDocument/2006/relationships/slide" Target="/ppt/slides/slide6.xml" Id="Rd2d5db05f12d4bcf" /><Relationship Type="http://schemas.openxmlformats.org/officeDocument/2006/relationships/slide" Target="/ppt/slides/slide7.xml" Id="R1c9519b53ba04ecd" /><Relationship Type="http://schemas.openxmlformats.org/officeDocument/2006/relationships/slide" Target="/ppt/slides/slide8.xml" Id="R094588661ae24e80" /><Relationship Type="http://schemas.openxmlformats.org/officeDocument/2006/relationships/slide" Target="/ppt/slides/slide9.xml" Id="R967b8952d76b486d" /><Relationship Type="http://schemas.openxmlformats.org/officeDocument/2006/relationships/slide" Target="/ppt/slides/slide10.xml" Id="Rc47c198172fc4994" /><Relationship Type="http://schemas.openxmlformats.org/officeDocument/2006/relationships/slide" Target="/ppt/slides/slide11.xml" Id="R4df6dbf508264b94" /><Relationship Type="http://schemas.openxmlformats.org/officeDocument/2006/relationships/slide" Target="/ppt/slides/slide12.xml" Id="R8621f1a01b9342d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5c2585c9bb5499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786b059147e4e58" /><Relationship Type="http://schemas.openxmlformats.org/officeDocument/2006/relationships/notesMaster" Target="/ppt/notesMasters/notesMaster1.xml" Id="R5c17c9a212be415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a11bb82cdc1404b" /><Relationship Type="http://schemas.openxmlformats.org/officeDocument/2006/relationships/notesMaster" Target="/ppt/notesMasters/notesMaster1.xml" Id="Rce1d206281d8412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2b97cfbef2f45e4" /><Relationship Type="http://schemas.openxmlformats.org/officeDocument/2006/relationships/notesMaster" Target="/ppt/notesMasters/notesMaster1.xml" Id="R9315149524b64ea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c59d20ffaba4d85" /><Relationship Type="http://schemas.openxmlformats.org/officeDocument/2006/relationships/notesMaster" Target="/ppt/notesMasters/notesMaster1.xml" Id="R02acb8ef51e5437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b4eebf0cbc34e31" /><Relationship Type="http://schemas.openxmlformats.org/officeDocument/2006/relationships/notesMaster" Target="/ppt/notesMasters/notesMaster1.xml" Id="Reb477d1494ff4a5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3b4f3d25c9e47e1" /><Relationship Type="http://schemas.openxmlformats.org/officeDocument/2006/relationships/notesMaster" Target="/ppt/notesMasters/notesMaster1.xml" Id="Ree71b91d50ae40d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628c03342d24a40" /><Relationship Type="http://schemas.openxmlformats.org/officeDocument/2006/relationships/notesMaster" Target="/ppt/notesMasters/notesMaster1.xml" Id="R1b3a2e44626e493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1785e19f6b6487f" /><Relationship Type="http://schemas.openxmlformats.org/officeDocument/2006/relationships/notesMaster" Target="/ppt/notesMasters/notesMaster1.xml" Id="Raa8b4261e69a43f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572981e982140dd" /><Relationship Type="http://schemas.openxmlformats.org/officeDocument/2006/relationships/notesMaster" Target="/ppt/notesMasters/notesMaster1.xml" Id="Raace22bf1351467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c0803da8d754ebe" /><Relationship Type="http://schemas.openxmlformats.org/officeDocument/2006/relationships/notesMaster" Target="/ppt/notesMasters/notesMaster1.xml" Id="R43e8c54f76434f8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f83adcd164c4727" /><Relationship Type="http://schemas.openxmlformats.org/officeDocument/2006/relationships/notesMaster" Target="/ppt/notesMasters/notesMaster1.xml" Id="R68ed5cca929c4dc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984d766916f490b" /><Relationship Type="http://schemas.openxmlformats.org/officeDocument/2006/relationships/notesMaster" Target="/ppt/notesMasters/notesMaster1.xml" Id="Rf73a6fc595e141a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網站內容：DJI 綜合策略分析頁面目前版本</a:t>
            </a:r>
          </a:p>
          <a:p xmlns:a="http://schemas.openxmlformats.org/drawingml/2006/main">
            <a:r>
              <a:t>- 使用者提供文件：大疆創新(DJI)深度分析報告V2.1.pptx</a:t>
            </a:r>
          </a:p>
          <a:p xmlns:a="http://schemas.openxmlformats.org/drawingml/2006/main">
            <a:r>
              <a:t>- 使用者提供文件：DJI_Strategic_Analysis_Report_1_4_translate_20260801180403.docx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網站內容：DJI 綜合策略分析頁面目前版本</a:t>
            </a:r>
          </a:p>
          <a:p xmlns:a="http://schemas.openxmlformats.org/drawingml/2006/main">
            <a:r>
              <a:t>- 使用者提供文件：大疆創新(DJI)深度分析報告V2.1.pptx</a:t>
            </a:r>
          </a:p>
          <a:p xmlns:a="http://schemas.openxmlformats.org/drawingml/2006/main">
            <a:r>
              <a:t>- 使用者提供文件：DJI_Strategic_Analysis_Report_1_4_translate_20260801180403.docx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網站內容：DJI 綜合策略分析頁面目前版本</a:t>
            </a:r>
          </a:p>
          <a:p xmlns:a="http://schemas.openxmlformats.org/drawingml/2006/main">
            <a:r>
              <a:t>- 使用者提供文件：大疆創新(DJI)深度分析報告V2.1.pptx</a:t>
            </a:r>
          </a:p>
          <a:p xmlns:a="http://schemas.openxmlformats.org/drawingml/2006/main">
            <a:r>
              <a:t>- 使用者提供文件：DJI_Strategic_Analysis_Report_1_4_translate_20260801180403.docx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網站內容：DJI 綜合策略分析頁面目前版本</a:t>
            </a:r>
          </a:p>
          <a:p xmlns:a="http://schemas.openxmlformats.org/drawingml/2006/main">
            <a:r>
              <a:t>- 使用者提供文件：大疆創新(DJI)深度分析報告V2.1.pptx</a:t>
            </a:r>
          </a:p>
          <a:p xmlns:a="http://schemas.openxmlformats.org/drawingml/2006/main">
            <a:r>
              <a:t>- 使用者提供文件：DJI_Strategic_Analysis_Report_1_4_translate_20260801180403.docx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網站內容：DJI 綜合策略分析頁面目前版本</a:t>
            </a:r>
          </a:p>
          <a:p xmlns:a="http://schemas.openxmlformats.org/drawingml/2006/main">
            <a:r>
              <a:t>- 使用者提供文件：大疆創新(DJI)深度分析報告V2.1.pptx</a:t>
            </a:r>
          </a:p>
          <a:p xmlns:a="http://schemas.openxmlformats.org/drawingml/2006/main">
            <a:r>
              <a:t>- 使用者提供文件：DJI_Strategic_Analysis_Report_1_4_translate_20260801180403.docx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網站內容：DJI 綜合策略分析頁面目前版本</a:t>
            </a:r>
          </a:p>
          <a:p xmlns:a="http://schemas.openxmlformats.org/drawingml/2006/main">
            <a:r>
              <a:t>- 使用者提供文件：大疆創新(DJI)深度分析報告V2.1.pptx</a:t>
            </a:r>
          </a:p>
          <a:p xmlns:a="http://schemas.openxmlformats.org/drawingml/2006/main">
            <a:r>
              <a:t>- 使用者提供文件：DJI_Strategic_Analysis_Report_1_4_translate_20260801180403.docx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網站內容：DJI 綜合策略分析頁面目前版本</a:t>
            </a:r>
          </a:p>
          <a:p xmlns:a="http://schemas.openxmlformats.org/drawingml/2006/main">
            <a:r>
              <a:t>- 使用者提供文件：大疆創新(DJI)深度分析報告V2.1.pptx</a:t>
            </a:r>
          </a:p>
          <a:p xmlns:a="http://schemas.openxmlformats.org/drawingml/2006/main">
            <a:r>
              <a:t>- 使用者提供文件：DJI_Strategic_Analysis_Report_1_4_translate_20260801180403.docx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網站內容：DJI 綜合策略分析頁面目前版本</a:t>
            </a:r>
          </a:p>
          <a:p xmlns:a="http://schemas.openxmlformats.org/drawingml/2006/main">
            <a:r>
              <a:t>- 使用者提供文件：大疆創新(DJI)深度分析報告V2.1.pptx</a:t>
            </a:r>
          </a:p>
          <a:p xmlns:a="http://schemas.openxmlformats.org/drawingml/2006/main">
            <a:r>
              <a:t>- 使用者提供文件：DJI_Strategic_Analysis_Report_1_4_translate_20260801180403.docx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網站內容：DJI 綜合策略分析頁面目前版本</a:t>
            </a:r>
          </a:p>
          <a:p xmlns:a="http://schemas.openxmlformats.org/drawingml/2006/main">
            <a:r>
              <a:t>- 使用者提供文件：大疆創新(DJI)深度分析報告V2.1.pptx</a:t>
            </a:r>
          </a:p>
          <a:p xmlns:a="http://schemas.openxmlformats.org/drawingml/2006/main">
            <a:r>
              <a:t>- 使用者提供文件：DJI_Strategic_Analysis_Report_1_4_translate_20260801180403.docx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網站內容：DJI 綜合策略分析頁面目前版本</a:t>
            </a:r>
          </a:p>
          <a:p xmlns:a="http://schemas.openxmlformats.org/drawingml/2006/main">
            <a:r>
              <a:t>- 使用者提供文件：大疆創新(DJI)深度分析報告V2.1.pptx</a:t>
            </a:r>
          </a:p>
          <a:p xmlns:a="http://schemas.openxmlformats.org/drawingml/2006/main">
            <a:r>
              <a:t>- 使用者提供文件：DJI_Strategic_Analysis_Report_1_4_translate_20260801180403.docx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網站內容：DJI 綜合策略分析頁面目前版本</a:t>
            </a:r>
          </a:p>
          <a:p xmlns:a="http://schemas.openxmlformats.org/drawingml/2006/main">
            <a:r>
              <a:t>- 使用者提供文件：大疆創新(DJI)深度分析報告V2.1.pptx</a:t>
            </a:r>
          </a:p>
          <a:p xmlns:a="http://schemas.openxmlformats.org/drawingml/2006/main">
            <a:r>
              <a:t>- 使用者提供文件：DJI_Strategic_Analysis_Report_1_4_translate_20260801180403.docx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網站內容：DJI 綜合策略分析頁面目前版本</a:t>
            </a:r>
          </a:p>
          <a:p xmlns:a="http://schemas.openxmlformats.org/drawingml/2006/main">
            <a:r>
              <a:t>- 使用者提供文件：大疆創新(DJI)深度分析報告V2.1.pptx</a:t>
            </a:r>
          </a:p>
          <a:p xmlns:a="http://schemas.openxmlformats.org/drawingml/2006/main">
            <a:r>
              <a:t>- 使用者提供文件：DJI_Strategic_Analysis_Report_1_4_translate_20260801180403.docx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c73c9aa394ee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5dda89e2a6f4668" /><Relationship Type="http://schemas.openxmlformats.org/officeDocument/2006/relationships/slideLayout" Target="/ppt/slideLayouts/slideLayout1.xml" Id="Rceb8463f60e1476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8463f60e1476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e32eeda7a4aa8" /><Relationship Type="http://schemas.openxmlformats.org/officeDocument/2006/relationships/image" Target="/ppt/media/image.jpeg" Id="R2e3f95b719c8428f" /><Relationship Type="http://schemas.openxmlformats.org/officeDocument/2006/relationships/notesSlide" Target="/ppt/notesSlides/notesSlide1.xml" Id="R9b3da1c047ee410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8bd7bb05647f8" /><Relationship Type="http://schemas.openxmlformats.org/officeDocument/2006/relationships/image" Target="/ppt/media/image2.png" Id="R025ccad51d7b47ea" /><Relationship Type="http://schemas.openxmlformats.org/officeDocument/2006/relationships/image" Target="/ppt/media/image3.png" Id="Rcf278aa65532421a" /><Relationship Type="http://schemas.openxmlformats.org/officeDocument/2006/relationships/notesSlide" Target="/ppt/notesSlides/notesSlide10.xml" Id="R8e7fc1d38d23446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262f1b87e4dfe" /><Relationship Type="http://schemas.openxmlformats.org/officeDocument/2006/relationships/notesSlide" Target="/ppt/notesSlides/notesSlide11.xml" Id="Rbe743e9f379c49e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89c3f0b364909" /><Relationship Type="http://schemas.openxmlformats.org/officeDocument/2006/relationships/image" Target="/ppt/media/image3.jpeg" Id="Re6c322a73d6d4c63" /><Relationship Type="http://schemas.openxmlformats.org/officeDocument/2006/relationships/notesSlide" Target="/ppt/notesSlides/notesSlide12.xml" Id="Rd933fcd1f0584e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6a6a800f44307" /><Relationship Type="http://schemas.openxmlformats.org/officeDocument/2006/relationships/notesSlide" Target="/ppt/notesSlides/notesSlide2.xml" Id="Reebf776a2817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d702c58c8492e" /><Relationship Type="http://schemas.openxmlformats.org/officeDocument/2006/relationships/notesSlide" Target="/ppt/notesSlides/notesSlide3.xml" Id="R84c09097dae7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0f488d73a4974" /><Relationship Type="http://schemas.openxmlformats.org/officeDocument/2006/relationships/image" Target="/ppt/media/image2.jpeg" Id="Rfcf44b0c892441e6" /><Relationship Type="http://schemas.openxmlformats.org/officeDocument/2006/relationships/notesSlide" Target="/ppt/notesSlides/notesSlide4.xml" Id="Rf46826525096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e3b5211464674" /><Relationship Type="http://schemas.openxmlformats.org/officeDocument/2006/relationships/notesSlide" Target="/ppt/notesSlides/notesSlide5.xml" Id="R278092b5adc9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6484786144bed" /><Relationship Type="http://schemas.openxmlformats.org/officeDocument/2006/relationships/notesSlide" Target="/ppt/notesSlides/notesSlide6.xml" Id="Ra778e0570a3e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5758723dd4980" /><Relationship Type="http://schemas.openxmlformats.org/officeDocument/2006/relationships/image" Target="/ppt/media/image.png" Id="Ra86966b3e2194aa0" /><Relationship Type="http://schemas.openxmlformats.org/officeDocument/2006/relationships/notesSlide" Target="/ppt/notesSlides/notesSlide7.xml" Id="Rc19b5da0ed5241a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51a0792de484f" /><Relationship Type="http://schemas.openxmlformats.org/officeDocument/2006/relationships/notesSlide" Target="/ppt/notesSlides/notesSlide8.xml" Id="Rd6d7935a425d4d0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a325320d9454c" /><Relationship Type="http://schemas.openxmlformats.org/officeDocument/2006/relationships/notesSlide" Target="/ppt/notesSlides/notesSlide9.xml" Id="R2f2d4cf1dfe14c0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F24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3f95b719c8428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5B4D99-9A84-461B-842F-54DA7E6AB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6C8411-7A49-427F-88F2-1548165D3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2400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F6A21"/>
                </a:solidFill>
              </a:defRPr>
            </a:pPr>
            <a:r>
              <a:rPr sz="1125" b="1">
                <a:solidFill>
                  <a:srgbClr val="EF6A21"/>
                </a:solidFill>
              </a:rPr>
              <a:t>DJI STRATEGIC ANALYSIS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2AF285-4921-4AF8-9A2D-A35565F7C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952625"/>
            <a:ext cx="447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大疆創新（DJI）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531AA7-177C-42D1-BF14-6CE5DDCAF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647950"/>
            <a:ext cx="400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EF6A21"/>
                </a:solidFill>
              </a:defRPr>
            </a:pPr>
            <a:r>
              <a:rPr sz="2700" b="1">
                <a:solidFill>
                  <a:srgbClr val="EF6A21"/>
                </a:solidFill>
              </a:rPr>
              <a:t>綜合策略分析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C2FCF6-5D7E-4F46-AF09-6AB617DE7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33375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3F3F3"/>
                </a:solidFill>
              </a:defRPr>
            </a:pPr>
            <a:r>
              <a:rPr sz="1575" b="0">
                <a:solidFill>
                  <a:srgbClr val="F3F3F3"/>
                </a:solidFill>
              </a:rPr>
              <a:t>從產業環境、競爭格局與內部能力切入，說明 DJI 的領先基礎與下一階段策略方向。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16A35E-0991-458D-92E4-922C1CD3A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8577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高藝庭｜陳彤威｜張文信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7363D2-F148-4426-A79E-37ABA68B7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14350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黃士航｜曾玉慧｜柯潮鑫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C92CA5-E7EB-4E67-A4C5-B625DEF8E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5626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EDEDE"/>
                </a:solidFill>
              </a:defRPr>
            </a:pPr>
            <a:r>
              <a:rPr sz="1200" b="0">
                <a:solidFill>
                  <a:srgbClr val="DEDEDE"/>
                </a:solidFill>
              </a:rPr>
              <a:t>2026 年 8 月</a:t>
            </a:r>
          </a:p>
        </p:txBody>
      </p:sp>
    </p:spTree>
    <p:extLst>
      <p:ext uri="{BB962C8B-B14F-4D97-AF65-F5344CB8AC3E}">
        <p14:creationId xmlns:p14="http://schemas.microsoft.com/office/powerpoint/2010/main" val="140591976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05DA51-8929-47C5-BA3F-A02F430D5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F6A21"/>
                </a:solidFill>
              </a:defRPr>
            </a:pPr>
            <a:r>
              <a:rPr sz="1125" b="1">
                <a:solidFill>
                  <a:srgbClr val="EF6A21"/>
                </a:solidFill>
              </a:rPr>
              <a:t>CROSS-SECTOR CASES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1B9344-6086-4AED-B9DD-0533E7CD1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857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D1D1F"/>
                </a:solidFill>
              </a:defRPr>
            </a:pPr>
            <a:r>
              <a:rPr sz="2850" b="1">
                <a:solidFill>
                  <a:srgbClr val="1D1D1F"/>
                </a:solidFill>
              </a:rPr>
              <a:t>核心能力的延伸，新市場仍需時間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37227FE-1606-4E94-9DFF-ACC8428B5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57300"/>
            <a:ext cx="819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615B"/>
                </a:solidFill>
              </a:defRPr>
            </a:pPr>
            <a:r>
              <a:rPr sz="1425" b="0">
                <a:solidFill>
                  <a:srgbClr val="66615B"/>
                </a:solidFill>
              </a:rPr>
              <a:t>DJI 的影像、感測與運動控制能力可以跨品類延伸，但每個市場都需要重新建立使用情境。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941768-D282-4D00-899E-F1A4A75FB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76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9B9289"/>
                </a:solidFill>
              </a:defRPr>
            </a:pPr>
            <a:r>
              <a:rPr sz="900" b="1">
                <a:solidFill>
                  <a:srgbClr val="9B9289"/>
                </a:solidFill>
              </a:rPr>
              <a:t>DJI STRATEGIC ANALYSIS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C0DDBD-CC4B-4105-AA80-E931BA010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6A21"/>
          </a:solidFill>
          <a:ln xmlns:a="http://schemas.openxmlformats.org/drawingml/2006/main" w="0">
            <a:solidFill>
              <a:srgbClr val="EF6A2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AA5A77-E702-4216-80E7-7A7212FD0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76450"/>
            <a:ext cx="4953000" cy="2743200"/>
          </a:xfrm>
          <a:prstGeom xmlns:a="http://schemas.openxmlformats.org/drawingml/2006/main" prst="roundRect">
            <a:avLst>
              <a:gd name="adj" fmla="val 2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BB3075-87AB-425A-B160-1330B8996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8125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EF6A21"/>
                </a:solidFill>
              </a:defRPr>
            </a:pPr>
            <a:r>
              <a:rPr sz="1950" b="1">
                <a:solidFill>
                  <a:srgbClr val="EF6A21"/>
                </a:solidFill>
              </a:rPr>
              <a:t>手持攝影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EC400D-DA21-449D-B856-BF7077685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74320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D1D1F"/>
                </a:solidFill>
              </a:defRPr>
            </a:pPr>
            <a:r>
              <a:rPr sz="1500" b="1">
                <a:solidFill>
                  <a:srgbClr val="1D1D1F"/>
                </a:solidFill>
              </a:rPr>
              <a:t>DJI vs. 影石創新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525082-500C-4FC4-B70B-3BDE8791F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76600"/>
            <a:ext cx="3143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615B"/>
                </a:solidFill>
              </a:defRPr>
            </a:pPr>
            <a:r>
              <a:rPr sz="1425" b="0">
                <a:solidFill>
                  <a:srgbClr val="66615B"/>
                </a:solidFill>
              </a:rPr>
              <a:t>DJI 的優勢在穩定、畫質與專業感；影石創新則用全景視角與輕量化，切入創意娛樂場景。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5ccad51d7b47ea"/>
          <a:stretch xmlns:a="http://schemas.openxmlformats.org/drawingml/2006/main"/>
        </p:blipFill>
        <p:spPr>
          <a:xfrm xmlns:a="http://schemas.openxmlformats.org/drawingml/2006/main">
            <a:off x="4076700" y="3200400"/>
            <a:ext cx="1238250" cy="123825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926D1B-94FC-4C31-A2DE-96C1B8ECF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76450"/>
            <a:ext cx="4953000" cy="2743200"/>
          </a:xfrm>
          <a:prstGeom xmlns:a="http://schemas.openxmlformats.org/drawingml/2006/main" prst="roundRect">
            <a:avLst>
              <a:gd name="adj" fmla="val 2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AC6F7E-A79F-4A86-B795-DEFB3E094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812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EF6A21"/>
                </a:solidFill>
              </a:defRPr>
            </a:pPr>
            <a:r>
              <a:rPr sz="1950" b="1">
                <a:solidFill>
                  <a:srgbClr val="EF6A21"/>
                </a:solidFill>
              </a:rPr>
              <a:t>清潔機器人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CE140E-9047-4CC7-863C-B53EE884E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7432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D1D1F"/>
                </a:solidFill>
              </a:defRPr>
            </a:pPr>
            <a:r>
              <a:rPr sz="1500" b="1">
                <a:solidFill>
                  <a:srgbClr val="1D1D1F"/>
                </a:solidFill>
              </a:rPr>
              <a:t>DJI vs. 科沃斯／石頭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D05FB0-A47E-4AFB-B6CB-F0FD88CE1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76600"/>
            <a:ext cx="3143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615B"/>
                </a:solidFill>
              </a:defRPr>
            </a:pPr>
            <a:r>
              <a:rPr sz="1425" b="0">
                <a:solidFill>
                  <a:srgbClr val="66615B"/>
                </a:solidFill>
              </a:rPr>
              <a:t>DJI 可把視覺辨識與避障技術轉用到清潔機器人，但既有品牌已掌握渠道、演算法與家庭場景。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278aa65532421a"/>
          <a:stretch xmlns:a="http://schemas.openxmlformats.org/drawingml/2006/main"/>
        </p:blipFill>
        <p:spPr>
          <a:xfrm xmlns:a="http://schemas.openxmlformats.org/drawingml/2006/main">
            <a:off x="9696450" y="3181350"/>
            <a:ext cx="1219200" cy="121920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73C0A9-06A4-466B-9E2C-9A26EB1B5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09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29B94"/>
                </a:solidFill>
              </a:defRPr>
            </a:pPr>
            <a:r>
              <a:rPr sz="900" b="1">
                <a:solidFill>
                  <a:srgbClr val="A29B94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5214574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B9C9C7C-6B7E-4677-8195-7F6367C5B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F6A21"/>
                </a:solidFill>
              </a:defRPr>
            </a:pPr>
            <a:r>
              <a:rPr sz="1125" b="1">
                <a:solidFill>
                  <a:srgbClr val="EF6A21"/>
                </a:solidFill>
              </a:rPr>
              <a:t>STRATEGIC CHOICES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497481-B173-460F-AFD3-184EBEB6A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857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D1D1F"/>
                </a:solidFill>
              </a:defRPr>
            </a:pPr>
            <a:r>
              <a:rPr sz="2850" b="1">
                <a:solidFill>
                  <a:srgbClr val="1D1D1F"/>
                </a:solidFill>
              </a:rPr>
              <a:t>產品護城河：創造可持續性與不同地緣市場的擴張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88972B-E5CB-4B89-AEAA-4BCB76A07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57300"/>
            <a:ext cx="819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615B"/>
                </a:solidFill>
              </a:defRPr>
            </a:pPr>
            <a:r>
              <a:rPr sz="1425" b="0">
                <a:solidFill>
                  <a:srgbClr val="66615B"/>
                </a:solidFill>
              </a:rPr>
              <a:t>DJI 未來不是只做更多產品，而是讓優勢能在不同市場被接受、被採購、被長期使用。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8AA626-ACC7-4783-8E91-87F1DDB58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76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9B9289"/>
                </a:solidFill>
              </a:defRPr>
            </a:pPr>
            <a:r>
              <a:rPr sz="900" b="1">
                <a:solidFill>
                  <a:srgbClr val="9B9289"/>
                </a:solidFill>
              </a:rPr>
              <a:t>DJI STRATEGIC ANALYSIS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DC290C-B335-41E8-AC75-479A8A4FD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6A21"/>
          </a:solidFill>
          <a:ln xmlns:a="http://schemas.openxmlformats.org/drawingml/2006/main" w="0">
            <a:solidFill>
              <a:srgbClr val="EF6A2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F03A26-8169-4A48-AD23-3A08490CD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9072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F6A21"/>
                </a:solidFill>
              </a:defRPr>
            </a:pPr>
            <a:r>
              <a:rPr sz="1350" b="1">
                <a:solidFill>
                  <a:srgbClr val="EF6A21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1183C9-3EE9-4018-A362-9093B21FF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95262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D1D1F"/>
                </a:solidFill>
              </a:defRPr>
            </a:pPr>
            <a:r>
              <a:rPr sz="1725" b="1">
                <a:solidFill>
                  <a:srgbClr val="1D1D1F"/>
                </a:solidFill>
              </a:rPr>
              <a:t>企業與垂直多元化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180A2B-6D2C-497A-B98D-EAEEA6CA2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1971675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把成長重心放在農業、物流、巡檢與自動化機庫。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EEC372-5A28-44CD-9A5B-490A8DFF6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76500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8D0"/>
          </a:solidFill>
          <a:ln xmlns:a="http://schemas.openxmlformats.org/drawingml/2006/main" w="0">
            <a:solidFill>
              <a:srgbClr val="DED8D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2357C4-2239-410D-8014-A26CCBAD0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336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F6A21"/>
                </a:solidFill>
              </a:defRPr>
            </a:pPr>
            <a:r>
              <a:rPr sz="1350" b="1">
                <a:solidFill>
                  <a:srgbClr val="EF6A21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8B03AFC-257A-4BED-92CC-2BF7BA1BD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9557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D1D1F"/>
                </a:solidFill>
              </a:defRPr>
            </a:pPr>
            <a:r>
              <a:rPr sz="1725" b="1">
                <a:solidFill>
                  <a:srgbClr val="1D1D1F"/>
                </a:solidFill>
              </a:rPr>
              <a:t>供應鏈韌性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6A7FEA-405D-494C-B8F8-6D45F1AF1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714625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加強關鍵晶片與零組件備援，降低外部管制衝擊。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1015B8-89DF-4DC9-B132-DE1099FE4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19450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8D0"/>
          </a:solidFill>
          <a:ln xmlns:a="http://schemas.openxmlformats.org/drawingml/2006/main" w="0">
            <a:solidFill>
              <a:srgbClr val="DED8D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D4B75F9-9512-43FE-ACA1-DCB0DED6F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7662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F6A21"/>
                </a:solidFill>
              </a:defRPr>
            </a:pPr>
            <a:r>
              <a:rPr sz="1350" b="1">
                <a:solidFill>
                  <a:srgbClr val="EF6A21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CBA089-5053-41BA-8B0F-F8FFA2306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43852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D1D1F"/>
                </a:solidFill>
              </a:defRPr>
            </a:pPr>
            <a:r>
              <a:rPr sz="1725" b="1">
                <a:solidFill>
                  <a:srgbClr val="1D1D1F"/>
                </a:solidFill>
              </a:rPr>
              <a:t>區域化布局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9F5222-833D-45E0-805A-F19E17CC7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457575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在重要市場評估區域製造與在地合作，保留市場進入彈性。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B87311-F440-43E9-B2F4-DC9075941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62400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8D0"/>
          </a:solidFill>
          <a:ln xmlns:a="http://schemas.openxmlformats.org/drawingml/2006/main" w="0">
            <a:solidFill>
              <a:srgbClr val="DED8D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53E1142-0F57-4FE3-8065-EA69CA58C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1957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F6A21"/>
                </a:solidFill>
              </a:defRPr>
            </a:pPr>
            <a:r>
              <a:rPr sz="1350" b="1">
                <a:solidFill>
                  <a:srgbClr val="EF6A21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481D6F-0DF4-492A-92B1-B1A96FBF4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18147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D1D1F"/>
                </a:solidFill>
              </a:defRPr>
            </a:pPr>
            <a:r>
              <a:rPr sz="1725" b="1">
                <a:solidFill>
                  <a:srgbClr val="1D1D1F"/>
                </a:solidFill>
              </a:rPr>
              <a:t>AI 自主能力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1D5C88D-6132-4B0B-8C13-0BA69CB03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200525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補強無 GPS、抗干擾與自主導航能力，讓競爭走向智慧化。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3552B0D-61AE-49EB-BDA4-F72DBD1D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05350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8D0"/>
          </a:solidFill>
          <a:ln xmlns:a="http://schemas.openxmlformats.org/drawingml/2006/main" w="0">
            <a:solidFill>
              <a:srgbClr val="DED8D0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CC893AA-CAAA-43D8-9DD0-793F9AC0E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62525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F6A21"/>
                </a:solidFill>
              </a:defRPr>
            </a:pPr>
            <a:r>
              <a:rPr sz="1350" b="1">
                <a:solidFill>
                  <a:srgbClr val="EF6A21"/>
                </a:solidFill>
              </a:rPr>
              <a:t>05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7A4CDCC-9D29-4907-975B-055B8CE12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924425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D1D1F"/>
                </a:solidFill>
              </a:defRPr>
            </a:pPr>
            <a:r>
              <a:rPr sz="1725" b="1">
                <a:solidFill>
                  <a:srgbClr val="1D1D1F"/>
                </a:solidFill>
              </a:rPr>
              <a:t>服務型收入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9A0437D-865C-4A9F-BA12-123555079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943475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擴大 DaaS 與企業套裝服務，提高客戶黏著度與收入穩定性。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DFC5AE7-0BF2-4D98-9651-52CE78827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448300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8D0"/>
          </a:solidFill>
          <a:ln xmlns:a="http://schemas.openxmlformats.org/drawingml/2006/main" w="0">
            <a:solidFill>
              <a:srgbClr val="DED8D0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D003C64-2B31-4F66-93BD-B95847420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09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29B94"/>
                </a:solidFill>
              </a:defRPr>
            </a:pPr>
            <a:r>
              <a:rPr sz="900" b="1">
                <a:solidFill>
                  <a:srgbClr val="A29B94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7108721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1F24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c322a73d6d4c6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11BA31-9EDD-40E4-98CD-C58ADCDFC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5315A0-E174-45FD-AFDD-594391C3E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2382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EF6A21"/>
                </a:solidFill>
              </a:defRPr>
            </a:pPr>
            <a:r>
              <a:rPr sz="1350" b="1">
                <a:solidFill>
                  <a:srgbClr val="EF6A21"/>
                </a:solidFill>
              </a:rPr>
              <a:t>CONCLUSION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CCBD6F-DC96-4BC3-B05D-6D39D995C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57375"/>
            <a:ext cx="7620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DJI 的下一場競爭，不只是飛得更好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09783F-5074-40D3-985E-C7DBF59A6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095625"/>
            <a:ext cx="11049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6A21"/>
          </a:solidFill>
          <a:ln xmlns:a="http://schemas.openxmlformats.org/drawingml/2006/main" w="0">
            <a:solidFill>
              <a:srgbClr val="EF6A2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DD45FB-1C4C-498D-9F51-6BA051716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24250"/>
            <a:ext cx="8763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0F0F0"/>
                </a:solidFill>
              </a:defRPr>
            </a:pPr>
            <a:r>
              <a:rPr sz="1800" b="0">
                <a:solidFill>
                  <a:srgbClr val="F0F0F0"/>
                </a:solidFill>
              </a:rPr>
              <a:t>已經證明能做出最具競爭力的產品；下一步要證明的是，能在更複雜的政策與企業市場中持續被信任、被採用。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467886-B9D9-4539-86D1-E0D320034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381625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EF6A21"/>
                </a:solidFill>
              </a:defRPr>
            </a:pPr>
            <a:r>
              <a:rPr sz="2100" b="1">
                <a:solidFill>
                  <a:srgbClr val="EF6A21"/>
                </a:solidFill>
              </a:rPr>
              <a:t>報告完畢，謝謝聆聽</a:t>
            </a:r>
          </a:p>
        </p:txBody>
      </p:sp>
    </p:spTree>
    <p:extLst>
      <p:ext uri="{BB962C8B-B14F-4D97-AF65-F5344CB8AC3E}">
        <p14:creationId xmlns:p14="http://schemas.microsoft.com/office/powerpoint/2010/main" val="29381524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B41F2FE-9D07-4996-BBB3-A47B8FE63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F6A21"/>
                </a:solidFill>
              </a:defRPr>
            </a:pPr>
            <a:r>
              <a:rPr sz="1125" b="1">
                <a:solidFill>
                  <a:srgbClr val="EF6A21"/>
                </a:solidFill>
              </a:rPr>
              <a:t>EXECUTIVE 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8E80FE-EEFB-4652-AFFD-AE3FE5BB4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857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D1D1F"/>
                </a:solidFill>
              </a:defRPr>
            </a:pPr>
            <a:r>
              <a:rPr sz="2850" b="1">
                <a:solidFill>
                  <a:srgbClr val="1D1D1F"/>
                </a:solidFill>
              </a:rPr>
              <a:t>核心結論：地緣政治風險高於產品競爭壓力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5FB7F5-9B07-4FD7-9EC1-D3923ED32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57300"/>
            <a:ext cx="819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615B"/>
                </a:solidFill>
              </a:defRPr>
            </a:pPr>
            <a:r>
              <a:rPr sz="1425" b="0">
                <a:solidFill>
                  <a:srgbClr val="66615B"/>
                </a:solidFill>
              </a:rPr>
              <a:t>DJI 的產品競爭力仍強，但下一階段挑戰將集中在政策、信任與供應鏈風險。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0261FD-DCA4-4647-B30D-9A654453E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76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9B9289"/>
                </a:solidFill>
              </a:defRPr>
            </a:pPr>
            <a:r>
              <a:rPr sz="900" b="1">
                <a:solidFill>
                  <a:srgbClr val="9B9289"/>
                </a:solidFill>
              </a:rPr>
              <a:t>DJI STRATEGIC ANALYSIS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363DB7-028D-4A7D-B665-50BF27583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6A21"/>
          </a:solidFill>
          <a:ln xmlns:a="http://schemas.openxmlformats.org/drawingml/2006/main" w="0">
            <a:solidFill>
              <a:srgbClr val="EF6A2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E4A4CE-D03E-4004-88CB-F1E42F266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90750"/>
            <a:ext cx="3143250" cy="2571750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FFF1E8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712441-1160-4521-B61C-8BE445A8A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4574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EF6A21"/>
                </a:solidFill>
              </a:defRPr>
            </a:pPr>
            <a:r>
              <a:rPr sz="1500" b="1">
                <a:solidFill>
                  <a:srgbClr val="EF6A21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F49001-9AAA-421D-AEDE-1E8331BF5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05125"/>
            <a:ext cx="2571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D1D1F"/>
                </a:solidFill>
              </a:defRPr>
            </a:pPr>
            <a:r>
              <a:rPr sz="2025" b="1">
                <a:solidFill>
                  <a:srgbClr val="1D1D1F"/>
                </a:solidFill>
              </a:rPr>
              <a:t>開放市場仍具壓倒性優勢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04D3C4-0A27-49C6-BCC6-8085B5E84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10000"/>
            <a:ext cx="2571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在一般商業與消費市場，DJI 靠市占、品牌與供應鏈效率，維持很高的競爭優勢。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2AFE88-99DC-4A12-AAA8-2E15BE186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190750"/>
            <a:ext cx="3143250" cy="2571750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C5FC9C-47D1-4781-AEE3-09D918B20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4574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EF6A21"/>
                </a:solidFill>
              </a:defRPr>
            </a:pPr>
            <a:r>
              <a:rPr sz="1500" b="1">
                <a:solidFill>
                  <a:srgbClr val="EF6A21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297F0D-27D0-43CA-B4AC-9D8B76BFF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905125"/>
            <a:ext cx="2571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D1D1F"/>
                </a:solidFill>
              </a:defRPr>
            </a:pPr>
            <a:r>
              <a:rPr sz="2025" b="1">
                <a:solidFill>
                  <a:srgbClr val="1D1D1F"/>
                </a:solidFill>
              </a:rPr>
              <a:t>封閉市場由政策改寫競爭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10C4A2-A22A-474D-89A8-002617632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810000"/>
            <a:ext cx="2571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在政府與國防市場，競爭不只看產品，也看來源地、資安信任與採購規範。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90AC9F-7F40-490E-9DC8-A7A542CC7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190750"/>
            <a:ext cx="3143250" cy="2571750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46284A-9C83-4FD7-A8B1-16C56679E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4574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EF6A21"/>
                </a:solidFill>
              </a:defRPr>
            </a:pPr>
            <a:r>
              <a:rPr sz="1500" b="1">
                <a:solidFill>
                  <a:srgbClr val="EF6A21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DEEDA4-4ABF-48C5-B49B-DBB9CBA70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905125"/>
            <a:ext cx="2571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D1D1F"/>
                </a:solidFill>
              </a:defRPr>
            </a:pPr>
            <a:r>
              <a:rPr sz="2025" b="1">
                <a:solidFill>
                  <a:srgbClr val="1D1D1F"/>
                </a:solidFill>
              </a:rPr>
              <a:t>下一階段要管理市場進入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9424E5-5364-4E9A-8E2D-28AA2631D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810000"/>
            <a:ext cx="2571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DJI 不能只追求飛得更好，還要讓產品更容易被不同市場接受與採用。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01E3CE3-9E55-4A17-8867-0AE5B860C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09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29B94"/>
                </a:solidFill>
              </a:defRPr>
            </a:pPr>
            <a:r>
              <a:rPr sz="900" b="1">
                <a:solidFill>
                  <a:srgbClr val="A29B94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43713755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411D9D6-14DB-40F7-B32A-2261014C5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F6A21"/>
                </a:solidFill>
              </a:defRPr>
            </a:pPr>
            <a:r>
              <a:rPr sz="1125" b="1">
                <a:solidFill>
                  <a:srgbClr val="EF6A21"/>
                </a:solidFill>
              </a:rPr>
              <a:t>COMPANY SCOPE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41E1CD-AB87-4A90-859D-F3AD64BF5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857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D1D1F"/>
                </a:solidFill>
              </a:defRPr>
            </a:pPr>
            <a:r>
              <a:rPr sz="2850" b="1">
                <a:solidFill>
                  <a:srgbClr val="1D1D1F"/>
                </a:solidFill>
              </a:rPr>
              <a:t>DJI 由消費空拍品牌擴張為低空經濟平台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293F78-7261-4158-9BA1-7D90AE6F7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57300"/>
            <a:ext cx="819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615B"/>
                </a:solidFill>
              </a:defRPr>
            </a:pPr>
            <a:r>
              <a:rPr sz="1425" b="0">
                <a:solidFill>
                  <a:srgbClr val="66615B"/>
                </a:solidFill>
              </a:rPr>
              <a:t>如果只把 DJI 看成空拍機品牌，會低估它在企業、農業與物流場景的布局。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A1E623-5319-4224-BDB1-CBF526B92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76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9B9289"/>
                </a:solidFill>
              </a:defRPr>
            </a:pPr>
            <a:r>
              <a:rPr sz="900" b="1">
                <a:solidFill>
                  <a:srgbClr val="9B9289"/>
                </a:solidFill>
              </a:rPr>
              <a:t>DJI STRATEGIC ANALYSIS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CB8D4B-91C5-460D-9AF8-FC5EED689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6A21"/>
          </a:solidFill>
          <a:ln xmlns:a="http://schemas.openxmlformats.org/drawingml/2006/main" w="0">
            <a:solidFill>
              <a:srgbClr val="EF6A2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E32B05-FB4B-4410-836A-F611BBA4B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95500"/>
            <a:ext cx="47625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1E8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CC623E-B93C-47BE-BCA7-C0724C033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2860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9F3D12"/>
                </a:solidFill>
              </a:defRPr>
            </a:pPr>
            <a:r>
              <a:rPr sz="1800" b="1">
                <a:solidFill>
                  <a:srgbClr val="9F3D12"/>
                </a:solidFill>
              </a:rPr>
              <a:t>消費空拍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5A9C40-DEF7-4170-B666-5B54886DA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6479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Mavic、Air、Mini 系列建立大眾市場知名度，也累積大量出貨基礎。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15012C-3A76-41EA-8790-B4B48464E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095500"/>
            <a:ext cx="47625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3E46A1-15BF-448D-BDB8-384FC28B5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2860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D1D1F"/>
                </a:solidFill>
              </a:defRPr>
            </a:pPr>
            <a:r>
              <a:rPr sz="1800" b="1">
                <a:solidFill>
                  <a:srgbClr val="1D1D1F"/>
                </a:solidFill>
              </a:rPr>
              <a:t>企業平台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EBA6BC-139D-45CF-8456-B43B2534F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6479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Matrice 與 Dock 2 把無人機帶進巡檢、監測與自動化資料採集。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3E100B2-61A0-42BB-A7A5-92911E6C4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76625"/>
            <a:ext cx="47625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7BE449-EC36-46BD-A6AD-3257BC4B8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667125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D1D1F"/>
                </a:solidFill>
              </a:defRPr>
            </a:pPr>
            <a:r>
              <a:rPr sz="1800" b="1">
                <a:solidFill>
                  <a:srgbClr val="1D1D1F"/>
                </a:solidFill>
              </a:rPr>
              <a:t>農業應用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2245C5-D448-415D-B364-815939EB5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029075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Agras 系列把空拍技術轉成農業工具，降低精準農業導入門檻。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4C78D7-958B-4DDB-8AE1-15FAEFD82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476625"/>
            <a:ext cx="47625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ECCA99-AF5D-4C60-823D-7D5A48F9A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667125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D1D1F"/>
                </a:solidFill>
              </a:defRPr>
            </a:pPr>
            <a:r>
              <a:rPr sz="1800" b="1">
                <a:solidFill>
                  <a:srgbClr val="1D1D1F"/>
                </a:solidFill>
              </a:rPr>
              <a:t>物流載具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8B93D5-2C0F-4F63-A49D-D9E04F620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029075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FlyCart 系列代表 DJI 正往重載運輸與低空物流市場延伸。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C4A3A5-F49A-4D80-852D-6039E3A25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381625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D1D1F"/>
                </a:solidFill>
              </a:defRPr>
            </a:pPr>
            <a:r>
              <a:rPr sz="1650" b="1">
                <a:solidFill>
                  <a:srgbClr val="1D1D1F"/>
                </a:solidFill>
              </a:rPr>
              <a:t>重點：低空經濟不是單一產品線，而是把硬體、資料、場景與服務整合成可複製的產業解決方案。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706453-D02D-497C-ADA0-7FCC7404D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09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29B94"/>
                </a:solidFill>
              </a:defRPr>
            </a:pPr>
            <a:r>
              <a:rPr sz="900" b="1">
                <a:solidFill>
                  <a:srgbClr val="A29B94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1755751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F24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f44b0c892441e6"/>
          <a:srcRect xmlns:a="http://schemas.openxmlformats.org/drawingml/2006/main" l="17714" t="0" r="1771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5905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89F050-020C-4B49-89B4-7C207B387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8191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F6A21"/>
                </a:solidFill>
              </a:defRPr>
            </a:pPr>
            <a:r>
              <a:rPr sz="1125" b="1">
                <a:solidFill>
                  <a:srgbClr val="EF6A21"/>
                </a:solidFill>
              </a:rPr>
              <a:t>GOVERNANCE &amp; CAPITAL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030AA5-896C-4D30-9BED-7BE32F185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238250"/>
            <a:ext cx="4381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創辦人高度掌握公司並支持長期技術投入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85B20B-25E4-417B-B2B7-AE16B9E60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80035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6A21"/>
          </a:solidFill>
          <a:ln xmlns:a="http://schemas.openxmlformats.org/drawingml/2006/main" w="0">
            <a:solidFill>
              <a:srgbClr val="EF6A2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2D5DD8-0391-4B0D-B862-5C64738F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190875"/>
            <a:ext cx="409575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EEEEEE"/>
                </a:solidFill>
              </a:defRPr>
            </a:pPr>
            <a:r>
              <a:rPr sz="1650" b="0">
                <a:solidFill>
                  <a:srgbClr val="EEEEEE"/>
                </a:solidFill>
              </a:rPr>
              <a:t>DJI 的治理特色是創辦人仍保有高度控制權，而且公司沒有急著上市。這讓它能把資源長期投入研發、製造與供應鏈，而不是只追求短期財務表現。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046A63-3D95-48D3-A39B-FE3C169D6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5095875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EF6A21"/>
                </a:solidFill>
              </a:defRPr>
            </a:pPr>
            <a:r>
              <a:rPr sz="1500" b="1">
                <a:solidFill>
                  <a:srgbClr val="EF6A21"/>
                </a:solidFill>
              </a:rPr>
              <a:t>報告時可強調：治理結構讓 DJI 更能承擔長週期技術投資。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57C92D-A6FF-451D-B751-7C10C467E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09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29B94"/>
                </a:solidFill>
              </a:defRPr>
            </a:pPr>
            <a:r>
              <a:rPr sz="900" b="1">
                <a:solidFill>
                  <a:srgbClr val="A29B94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65083337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3F10A6D-FB78-4B13-BEBD-3C441135A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F6A21"/>
                </a:solidFill>
              </a:defRPr>
            </a:pPr>
            <a:r>
              <a:rPr sz="1125" b="1">
                <a:solidFill>
                  <a:srgbClr val="EF6A21"/>
                </a:solidFill>
              </a:rPr>
              <a:t>EXTERNAL RISKS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AD441D-D758-43ED-B117-6631A72B7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857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D1D1F"/>
                </a:solidFill>
              </a:defRPr>
            </a:pPr>
            <a:r>
              <a:rPr sz="2850" b="1">
                <a:solidFill>
                  <a:srgbClr val="1D1D1F"/>
                </a:solidFill>
              </a:rPr>
              <a:t>政策規範與技術自主，正在改變競爭門檻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38639C-5445-48B4-8C37-A890BDDF3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57300"/>
            <a:ext cx="819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615B"/>
                </a:solidFill>
              </a:defRPr>
            </a:pPr>
            <a:r>
              <a:rPr sz="1425" b="0">
                <a:solidFill>
                  <a:srgbClr val="66615B"/>
                </a:solidFill>
              </a:rPr>
              <a:t>無人機市場仍有成長空間，但特定市場的進入條件，已高度取決於政策、合規與供應鏈信任。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832E24-2FC1-49CD-A103-ADE54A72A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76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9B9289"/>
                </a:solidFill>
              </a:defRPr>
            </a:pPr>
            <a:r>
              <a:rPr sz="900" b="1">
                <a:solidFill>
                  <a:srgbClr val="9B9289"/>
                </a:solidFill>
              </a:rPr>
              <a:t>DJI STRATEGIC ANALYSIS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D4E9DB-F572-410C-9C59-64742FEEB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6A21"/>
          </a:solidFill>
          <a:ln xmlns:a="http://schemas.openxmlformats.org/drawingml/2006/main" w="0">
            <a:solidFill>
              <a:srgbClr val="EF6A2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716BF1-839B-4635-8F68-3409A2782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00250"/>
            <a:ext cx="32385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0F0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68B37D-42EB-4E22-B7F2-C40A36454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62175"/>
            <a:ext cx="904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33A23"/>
                </a:solidFill>
              </a:defRPr>
            </a:pPr>
            <a:r>
              <a:rPr sz="1725" b="1">
                <a:solidFill>
                  <a:srgbClr val="A33A23"/>
                </a:solidFill>
              </a:rPr>
              <a:t>政治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7CA71A-8B16-463E-9C45-A9C93094F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533650"/>
            <a:ext cx="278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15B"/>
                </a:solidFill>
              </a:defRPr>
            </a:pPr>
            <a:r>
              <a:rPr sz="1200" b="0">
                <a:solidFill>
                  <a:srgbClr val="66615B"/>
                </a:solidFill>
              </a:rPr>
              <a:t>美國與盟友的採購限制，讓 DJI 在政府與國防市場面臨更高門檻。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ECC3EF-0713-4477-BA83-9B7160E46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000250"/>
            <a:ext cx="32385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DCD740-5292-4240-911E-07DF9CE21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162175"/>
            <a:ext cx="904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F6A21"/>
                </a:solidFill>
              </a:defRPr>
            </a:pPr>
            <a:r>
              <a:rPr sz="1725" b="1">
                <a:solidFill>
                  <a:srgbClr val="EF6A21"/>
                </a:solidFill>
              </a:rPr>
              <a:t>經濟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15113B-55FB-4703-8C16-24FB43453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533650"/>
            <a:ext cx="278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15B"/>
                </a:solidFill>
              </a:defRPr>
            </a:pPr>
            <a:r>
              <a:rPr sz="1200" b="0">
                <a:solidFill>
                  <a:srgbClr val="66615B"/>
                </a:solidFill>
              </a:rPr>
              <a:t>全球無人機需求仍在成長，而珠三角供應鏈讓 DJI 保有成本優勢。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184A0A-F2C7-42E9-B668-06BFA8AE3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00250"/>
            <a:ext cx="32385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C52487-016F-472E-B5F9-D309DE094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162175"/>
            <a:ext cx="904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F6A21"/>
                </a:solidFill>
              </a:defRPr>
            </a:pPr>
            <a:r>
              <a:rPr sz="1725" b="1">
                <a:solidFill>
                  <a:srgbClr val="EF6A21"/>
                </a:solidFill>
              </a:rPr>
              <a:t>社會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4D4DA5-D4F0-4C1D-92ED-CCD607EFD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533650"/>
            <a:ext cx="278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15B"/>
                </a:solidFill>
              </a:defRPr>
            </a:pPr>
            <a:r>
              <a:rPr sz="1200" b="0">
                <a:solidFill>
                  <a:srgbClr val="66615B"/>
                </a:solidFill>
              </a:rPr>
              <a:t>企業採用無人機服務的意願提高，同時也需要回應隱私與公共安全疑慮。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4770D2-8A87-4E68-BCE9-14B93DD82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05200"/>
            <a:ext cx="32385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99E069-9A10-4524-B0A1-EC789B68C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67125"/>
            <a:ext cx="904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F6A21"/>
                </a:solidFill>
              </a:defRPr>
            </a:pPr>
            <a:r>
              <a:rPr sz="1725" b="1">
                <a:solidFill>
                  <a:srgbClr val="EF6A21"/>
                </a:solidFill>
              </a:rPr>
              <a:t>技術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33D78EC-9EE8-4207-9D7F-8452A80F1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38600"/>
            <a:ext cx="278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15B"/>
                </a:solidFill>
              </a:defRPr>
            </a:pPr>
            <a:r>
              <a:rPr sz="1200" b="0">
                <a:solidFill>
                  <a:srgbClr val="66615B"/>
                </a:solidFill>
              </a:rPr>
              <a:t>下一波競爭不只比硬體，而是比 AI 自主飛行、無 GPS 與抗干擾能力。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18ED47-96A4-4D16-AB07-71B70E712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505200"/>
            <a:ext cx="32385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ACE2DB-59C8-4A2F-9EA2-F9E4D4C7B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667125"/>
            <a:ext cx="904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EF6A21"/>
                </a:solidFill>
              </a:defRPr>
            </a:pPr>
            <a:r>
              <a:rPr sz="1725" b="1">
                <a:solidFill>
                  <a:srgbClr val="EF6A21"/>
                </a:solidFill>
              </a:rPr>
              <a:t>環境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4AF17BC-BE1B-458F-8AFD-44352C1A5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038600"/>
            <a:ext cx="278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15B"/>
                </a:solidFill>
              </a:defRPr>
            </a:pPr>
            <a:r>
              <a:rPr sz="1200" b="0">
                <a:solidFill>
                  <a:srgbClr val="66615B"/>
                </a:solidFill>
              </a:rPr>
              <a:t>無人機可協助農業與巡檢降低成本，但噪音、電池回收仍需管理。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15CAC18-591C-4E4B-AB63-7C138F18B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05200"/>
            <a:ext cx="32385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0F0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30FE9F7-B86A-4328-9ADC-AAB7E091E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667125"/>
            <a:ext cx="904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33A23"/>
                </a:solidFill>
              </a:defRPr>
            </a:pPr>
            <a:r>
              <a:rPr sz="1725" b="1">
                <a:solidFill>
                  <a:srgbClr val="A33A23"/>
                </a:solidFill>
              </a:rPr>
              <a:t>法律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C4830A3-4DAF-441D-8017-0ECC3FFCC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038600"/>
            <a:ext cx="278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15B"/>
                </a:solidFill>
              </a:defRPr>
            </a:pPr>
            <a:r>
              <a:rPr sz="1200" b="0">
                <a:solidFill>
                  <a:srgbClr val="66615B"/>
                </a:solidFill>
              </a:rPr>
              <a:t>出口管制、超視距飛行與空域規範，會直接影響商業化速度。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AD6917D-79A4-4F0D-8325-76C5BF24E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09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29B94"/>
                </a:solidFill>
              </a:defRPr>
            </a:pPr>
            <a:r>
              <a:rPr sz="900" b="1">
                <a:solidFill>
                  <a:srgbClr val="A29B94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22564783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991292A-00B9-427F-A9F1-30D983C25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F6A21"/>
                </a:solidFill>
              </a:defRPr>
            </a:pPr>
            <a:r>
              <a:rPr sz="1125" b="1">
                <a:solidFill>
                  <a:srgbClr val="EF6A21"/>
                </a:solidFill>
              </a:rPr>
              <a:t>INDUSTRY STRUCTURE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E15773-1FD6-4557-B8BB-8C9F003FA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857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D1D1F"/>
                </a:solidFill>
              </a:defRPr>
            </a:pPr>
            <a:r>
              <a:rPr sz="2850" b="1">
                <a:solidFill>
                  <a:srgbClr val="1D1D1F"/>
                </a:solidFill>
              </a:rPr>
              <a:t>波特五力：商業市場護城河深，政策市場競爭升溫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E8BCA6-A990-4992-8797-E26197AA9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57300"/>
            <a:ext cx="819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615B"/>
                </a:solidFill>
              </a:defRPr>
            </a:pPr>
            <a:r>
              <a:rPr sz="1425" b="0">
                <a:solidFill>
                  <a:srgbClr val="66615B"/>
                </a:solidFill>
              </a:rPr>
              <a:t>一般市場的競爭壓力不高；真正需要注意的是政策市場出現新的替代供應商。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257271-000F-47B5-AD2D-AF6101845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76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9B9289"/>
                </a:solidFill>
              </a:defRPr>
            </a:pPr>
            <a:r>
              <a:rPr sz="900" b="1">
                <a:solidFill>
                  <a:srgbClr val="9B9289"/>
                </a:solidFill>
              </a:rPr>
              <a:t>DJI STRATEGIC ANALYSIS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779C3C-DA7B-405E-AE3D-7DE2F6B85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6A21"/>
          </a:solidFill>
          <a:ln xmlns:a="http://schemas.openxmlformats.org/drawingml/2006/main" w="0">
            <a:solidFill>
              <a:srgbClr val="EF6A2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24CE6E-CAE8-453A-AE66-AF330CE8B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28825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D1D1F"/>
                </a:solidFill>
              </a:defRPr>
            </a:pPr>
            <a:r>
              <a:rPr sz="1500" b="1">
                <a:solidFill>
                  <a:srgbClr val="1D1D1F"/>
                </a:solidFill>
              </a:rPr>
              <a:t>新進入者威脅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C500D5-BDCA-4357-B903-CCA840C02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952625"/>
            <a:ext cx="8763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DF7F1"/>
          </a:solidFill>
          <a:ln xmlns:a="http://schemas.openxmlformats.org/drawingml/2006/main" w="9525">
            <a:solidFill>
              <a:srgbClr val="C7DED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AF231F-1553-42C2-AD00-7C3995251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047875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87046"/>
                </a:solidFill>
              </a:defRPr>
            </a:pPr>
            <a:r>
              <a:rPr sz="1200" b="1">
                <a:solidFill>
                  <a:srgbClr val="287046"/>
                </a:solidFill>
              </a:rPr>
              <a:t>低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D2371F-C905-4C6A-A3BE-2DB70D815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990725"/>
            <a:ext cx="657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新廠商要同時補齊專利、品牌、供應鏈與量產能力，難度很高。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BD3DBE-1084-4C10-AC17-6E061BD8D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24125"/>
            <a:ext cx="9667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8D0"/>
          </a:solidFill>
          <a:ln xmlns:a="http://schemas.openxmlformats.org/drawingml/2006/main" w="0">
            <a:solidFill>
              <a:srgbClr val="DED8D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8F8D63-29A6-4A00-A393-8FDD5390D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71775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D1D1F"/>
                </a:solidFill>
              </a:defRPr>
            </a:pPr>
            <a:r>
              <a:rPr sz="1500" b="1">
                <a:solidFill>
                  <a:srgbClr val="1D1D1F"/>
                </a:solidFill>
              </a:rPr>
              <a:t>供應商議價力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4248417-C50D-445B-8AA5-52AE7174B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695575"/>
            <a:ext cx="8763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1E8"/>
          </a:solidFill>
          <a:ln xmlns:a="http://schemas.openxmlformats.org/drawingml/2006/main" w="9525">
            <a:solidFill>
              <a:srgbClr val="EFC6A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2505EF-3FC5-4D41-9223-C4DD85F48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790825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9F3D12"/>
                </a:solidFill>
              </a:defRPr>
            </a:pPr>
            <a:r>
              <a:rPr sz="1200" b="1">
                <a:solidFill>
                  <a:srgbClr val="9F3D12"/>
                </a:solidFill>
              </a:rPr>
              <a:t>低至中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BD32BD-EAF1-4960-AF93-59AB65DAB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733675"/>
            <a:ext cx="657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DJI 具備規模與自研能力，但高階晶片與感測器仍是風險點。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364649-2803-4DBB-8B1C-58F308CDE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267075"/>
            <a:ext cx="9667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8D0"/>
          </a:solidFill>
          <a:ln xmlns:a="http://schemas.openxmlformats.org/drawingml/2006/main" w="0">
            <a:solidFill>
              <a:srgbClr val="DED8D0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D990A4D-086D-45E2-B780-7D7E49151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14725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D1D1F"/>
                </a:solidFill>
              </a:defRPr>
            </a:pPr>
            <a:r>
              <a:rPr sz="1500" b="1">
                <a:solidFill>
                  <a:srgbClr val="1D1D1F"/>
                </a:solidFill>
              </a:rPr>
              <a:t>買方議價力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75262A-F930-485C-8B56-35A7D68AE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438525"/>
            <a:ext cx="8763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1E8"/>
          </a:solidFill>
          <a:ln xmlns:a="http://schemas.openxmlformats.org/drawingml/2006/main" w="9525">
            <a:solidFill>
              <a:srgbClr val="EFC6A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010E7D5-7D6B-42F6-A733-C429FEFF5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533775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9F3D12"/>
                </a:solidFill>
              </a:defRPr>
            </a:pPr>
            <a:r>
              <a:rPr sz="1200" b="1">
                <a:solidFill>
                  <a:srgbClr val="9F3D12"/>
                </a:solidFill>
              </a:rPr>
              <a:t>低至中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CF1E78-B53D-4FF7-B95D-5995CB000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476625"/>
            <a:ext cx="657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一般消費者替代選擇有限；政府採購則可能直接受政策影響。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E3429E6-922C-4E71-9FB5-635F24D85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10025"/>
            <a:ext cx="9667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8D0"/>
          </a:solidFill>
          <a:ln xmlns:a="http://schemas.openxmlformats.org/drawingml/2006/main" w="0">
            <a:solidFill>
              <a:srgbClr val="DED8D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27BB4D5-2780-43AE-B8A6-CFD64D432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57675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D1D1F"/>
                </a:solidFill>
              </a:defRPr>
            </a:pPr>
            <a:r>
              <a:rPr sz="1500" b="1">
                <a:solidFill>
                  <a:srgbClr val="1D1D1F"/>
                </a:solidFill>
              </a:rPr>
              <a:t>替代品威脅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B318FF2-14ED-42BE-979B-16E9174E2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181475"/>
            <a:ext cx="8763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DF7F1"/>
          </a:solidFill>
          <a:ln xmlns:a="http://schemas.openxmlformats.org/drawingml/2006/main" w="9525">
            <a:solidFill>
              <a:srgbClr val="C7DED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CC43C3-99EE-4C8F-86DD-53A4D8E18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276725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87046"/>
                </a:solidFill>
              </a:defRPr>
            </a:pPr>
            <a:r>
              <a:rPr sz="1200" b="1">
                <a:solidFill>
                  <a:srgbClr val="287046"/>
                </a:solidFill>
              </a:rPr>
              <a:t>低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F741627-3C7B-4E34-A239-72AB087C5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219575"/>
            <a:ext cx="657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衛星、直升機或地面機器人，難以在成本與彈性上全面取代無人機。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A65C453-24F1-435D-AB69-750830EEB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752975"/>
            <a:ext cx="9667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8D0"/>
          </a:solidFill>
          <a:ln xmlns:a="http://schemas.openxmlformats.org/drawingml/2006/main" w="0">
            <a:solidFill>
              <a:srgbClr val="DED8D0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213E7DF-5074-4810-9C8E-77D763FB7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00625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D1D1F"/>
                </a:solidFill>
              </a:defRPr>
            </a:pPr>
            <a:r>
              <a:rPr sz="1500" b="1">
                <a:solidFill>
                  <a:srgbClr val="1D1D1F"/>
                </a:solidFill>
              </a:rPr>
              <a:t>競爭對抗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DD2D603-6FF4-434A-920C-3289E87F9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924425"/>
            <a:ext cx="8763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1E8"/>
          </a:solidFill>
          <a:ln xmlns:a="http://schemas.openxmlformats.org/drawingml/2006/main" w="9525">
            <a:solidFill>
              <a:srgbClr val="EFC6A4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67CA9E-8961-4921-A237-94BE911A8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5019675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9F3D12"/>
                </a:solidFill>
              </a:defRPr>
            </a:pPr>
            <a:r>
              <a:rPr sz="1200" b="1">
                <a:solidFill>
                  <a:srgbClr val="9F3D12"/>
                </a:solidFill>
              </a:rPr>
              <a:t>中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C99626B-19E2-4F66-ABC2-975406D78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962525"/>
            <a:ext cx="657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商業市場 DJI 仍強勢；政策導向市場因合規要求提高而競爭升溫。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4CBC86E-9BE6-4B2F-9F88-EF59DCE91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495925"/>
            <a:ext cx="9667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D8D0"/>
          </a:solidFill>
          <a:ln xmlns:a="http://schemas.openxmlformats.org/drawingml/2006/main" w="0">
            <a:solidFill>
              <a:srgbClr val="DED8D0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1C84B22-3C51-44DF-A149-FD8740680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09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29B94"/>
                </a:solidFill>
              </a:defRPr>
            </a:pPr>
            <a:r>
              <a:rPr sz="900" b="1">
                <a:solidFill>
                  <a:srgbClr val="A29B94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0142986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DF169B-C43A-49AE-9396-AB2AB2EA9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F6A21"/>
                </a:solidFill>
              </a:defRPr>
            </a:pPr>
            <a:r>
              <a:rPr sz="1125" b="1">
                <a:solidFill>
                  <a:srgbClr val="EF6A21"/>
                </a:solidFill>
              </a:rPr>
              <a:t>INTERNAL CAPABILITY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8B71F9-BB06-478D-B3CC-0C61E0948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857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D1D1F"/>
                </a:solidFill>
              </a:defRPr>
            </a:pPr>
            <a:r>
              <a:rPr sz="2850" b="1">
                <a:solidFill>
                  <a:srgbClr val="1D1D1F"/>
                </a:solidFill>
              </a:rPr>
              <a:t>有形資產創造規模，無形資產形成護城河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1EACF1-17E3-4276-BBDC-CB2BE0B73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57300"/>
            <a:ext cx="819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615B"/>
                </a:solidFill>
              </a:defRPr>
            </a:pPr>
            <a:r>
              <a:rPr sz="1425" b="0">
                <a:solidFill>
                  <a:srgbClr val="66615B"/>
                </a:solidFill>
              </a:rPr>
              <a:t>DJI 的優勢不是單一產品，而是一整套研發、製造、資料與供應鏈能力。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B29A61-A7A5-44C6-BE4B-B4E495914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76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9B9289"/>
                </a:solidFill>
              </a:defRPr>
            </a:pPr>
            <a:r>
              <a:rPr sz="900" b="1">
                <a:solidFill>
                  <a:srgbClr val="9B9289"/>
                </a:solidFill>
              </a:rPr>
              <a:t>DJI STRATEGIC ANALYSIS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99E816-5389-4E74-80F5-7204CC1B7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6A21"/>
          </a:solidFill>
          <a:ln xmlns:a="http://schemas.openxmlformats.org/drawingml/2006/main" w="0">
            <a:solidFill>
              <a:srgbClr val="EF6A21"/>
            </a:solidFill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6966b3e2194aa0"/>
          <a:srcRect xmlns:a="http://schemas.openxmlformats.org/drawingml/2006/main" l="0" t="22917" r="0" b="2291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050" y="2000250"/>
            <a:ext cx="3429000" cy="2476500"/>
          </a:xfrm>
          <a:prstGeom xmlns:a="http://schemas.openxmlformats.org/drawingml/2006/main" prst="roundRect">
            <a:avLst>
              <a:gd name="adj" fmla="val 3077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F60ABA-DCFE-4CF7-BE8C-BC98C9AB4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000250"/>
            <a:ext cx="285750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314D238-A7E0-44E4-B27E-96E30FFE8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2669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EF6A21"/>
                </a:solidFill>
              </a:defRPr>
            </a:pPr>
            <a:r>
              <a:rPr sz="1875" b="1">
                <a:solidFill>
                  <a:srgbClr val="EF6A21"/>
                </a:solidFill>
              </a:rPr>
              <a:t>有形資產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0F3928-2FFC-43CF-8B9B-4E8F63238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781300"/>
            <a:ext cx="219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15B"/>
                </a:solidFill>
              </a:defRPr>
            </a:pPr>
            <a:r>
              <a:rPr sz="1350" b="0">
                <a:solidFill>
                  <a:srgbClr val="66615B"/>
                </a:solidFill>
              </a:rPr>
              <a:t>營收規模、利潤能力與深圳供應鏈，是 DJI 能快速量產並控制成本的基礎。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4B2502-EE68-4485-A272-C8CDDC32C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000250"/>
            <a:ext cx="285750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FF1E8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C55382-E12F-4075-8635-505FB16A2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2669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9F3D12"/>
                </a:solidFill>
              </a:defRPr>
            </a:pPr>
            <a:r>
              <a:rPr sz="1875" b="1">
                <a:solidFill>
                  <a:srgbClr val="9F3D12"/>
                </a:solidFill>
              </a:rPr>
              <a:t>無形資產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2146A1-3DBA-4333-A5AA-A848D2208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781300"/>
            <a:ext cx="219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D1D1F"/>
                </a:solidFill>
              </a:defRPr>
            </a:pPr>
            <a:r>
              <a:rPr sz="1350" b="0">
                <a:solidFill>
                  <a:srgbClr val="1D1D1F"/>
                </a:solidFill>
              </a:rPr>
              <a:t>專利、飛控演算法、影像穩定與視覺辨識能力，是長期累積出的核心技術資產。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B7C614-409E-4D25-A1AA-B4C039380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238625"/>
            <a:ext cx="6191250" cy="81915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14C383-3618-4347-9B68-EFB6D7407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4386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EF6A21"/>
                </a:solidFill>
              </a:defRPr>
            </a:pPr>
            <a:r>
              <a:rPr sz="1800" b="1">
                <a:solidFill>
                  <a:srgbClr val="EF6A21"/>
                </a:solidFill>
              </a:rPr>
              <a:t>資料飛輪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665948-915A-41AD-86A3-223C2C2B7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19600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D1D1F"/>
                </a:solidFill>
              </a:defRPr>
            </a:pPr>
            <a:r>
              <a:rPr sz="1425" b="1">
                <a:solidFill>
                  <a:srgbClr val="1D1D1F"/>
                </a:solidFill>
              </a:rPr>
              <a:t>大量出貨帶來使用資料，資料再回到研發與產品改善，形成競爭者很難追上的循環。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DF7D582-6683-46A0-B24C-440421BC6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09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29B94"/>
                </a:solidFill>
              </a:defRPr>
            </a:pPr>
            <a:r>
              <a:rPr sz="900" b="1">
                <a:solidFill>
                  <a:srgbClr val="A29B94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69783954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7F6AC3-B43F-48D8-9FBD-D21223E40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F6A21"/>
                </a:solidFill>
              </a:defRPr>
            </a:pPr>
            <a:r>
              <a:rPr sz="1125" b="1">
                <a:solidFill>
                  <a:srgbClr val="EF6A21"/>
                </a:solidFill>
              </a:rPr>
              <a:t>SWOT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4DF9B0-3C2A-4999-A56A-C520905F2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857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D1D1F"/>
                </a:solidFill>
              </a:defRPr>
            </a:pPr>
            <a:r>
              <a:rPr sz="2850" b="1">
                <a:solidFill>
                  <a:srgbClr val="1D1D1F"/>
                </a:solidFill>
              </a:rPr>
              <a:t>商業化效率是優勢，供應鏈與信任是主要風險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7A58A3-A693-4D8A-8069-F6D278451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57300"/>
            <a:ext cx="819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615B"/>
                </a:solidFill>
              </a:defRPr>
            </a:pPr>
            <a:r>
              <a:rPr sz="1425" b="0">
                <a:solidFill>
                  <a:srgbClr val="66615B"/>
                </a:solidFill>
              </a:rPr>
              <a:t>SWOT 顯示 DJI 的核心矛盾：產品與效率愈強，外部對來源地、資安與供應鏈的檢視也愈高。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DC3963-EACC-410D-A3A9-057A4B684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76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9B9289"/>
                </a:solidFill>
              </a:defRPr>
            </a:pPr>
            <a:r>
              <a:rPr sz="900" b="1">
                <a:solidFill>
                  <a:srgbClr val="9B9289"/>
                </a:solidFill>
              </a:rPr>
              <a:t>DJI STRATEGIC ANALYSIS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FE8C1F-3C34-4AA9-B6FE-DD177567A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6A21"/>
          </a:solidFill>
          <a:ln xmlns:a="http://schemas.openxmlformats.org/drawingml/2006/main" w="0">
            <a:solidFill>
              <a:srgbClr val="EF6A2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008FF1-49C6-4010-B9FC-684F27F0D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95500"/>
            <a:ext cx="4953000" cy="1143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1E8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EC651E-1E57-48B2-BEE1-6CD41BC2A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3050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9F3D12"/>
                </a:solidFill>
              </a:defRPr>
            </a:pPr>
            <a:r>
              <a:rPr sz="1725" b="1">
                <a:solidFill>
                  <a:srgbClr val="9F3D12"/>
                </a:solidFill>
              </a:rPr>
              <a:t>S 優勢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D7CFB9-057A-4A79-BC0A-D35856B05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2305050"/>
            <a:ext cx="3048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D1D1F"/>
                </a:solidFill>
              </a:defRPr>
            </a:pPr>
            <a:r>
              <a:rPr sz="1350" b="0">
                <a:solidFill>
                  <a:srgbClr val="1D1D1F"/>
                </a:solidFill>
              </a:rPr>
              <a:t>品牌、市占與供應鏈效率領先；飛控、雲台與傳輸技術形成明顯護城河。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4C3758-768C-4107-97C7-5963BAC22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095500"/>
            <a:ext cx="4953000" cy="1143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0F0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1A29A85-F0EB-4F9A-ADA9-197613BBF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050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9F3D12"/>
                </a:solidFill>
              </a:defRPr>
            </a:pPr>
            <a:r>
              <a:rPr sz="1725" b="1">
                <a:solidFill>
                  <a:srgbClr val="9F3D12"/>
                </a:solidFill>
              </a:rPr>
              <a:t>W 劣勢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B78CB6-AFDD-4B58-AF02-9EF848D3C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305050"/>
            <a:ext cx="3048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D1D1F"/>
                </a:solidFill>
              </a:defRPr>
            </a:pPr>
            <a:r>
              <a:rPr sz="1350" b="0">
                <a:solidFill>
                  <a:srgbClr val="1D1D1F"/>
                </a:solidFill>
              </a:rPr>
              <a:t>主要弱點不是產品力，而是來源地與供應鏈容易被政策放大檢視。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499F63-05E8-40FD-A6E8-73D6630E0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81400"/>
            <a:ext cx="4953000" cy="1143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EDF7F1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A72ACFA-0B83-4309-BD3A-F260AC251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7909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9F3D12"/>
                </a:solidFill>
              </a:defRPr>
            </a:pPr>
            <a:r>
              <a:rPr sz="1725" b="1">
                <a:solidFill>
                  <a:srgbClr val="9F3D12"/>
                </a:solidFill>
              </a:rPr>
              <a:t>O 機會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81F7F0-AB13-41D8-93B0-48D99B6EA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71700" y="3790950"/>
            <a:ext cx="3048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D1D1F"/>
                </a:solidFill>
              </a:defRPr>
            </a:pPr>
            <a:r>
              <a:rPr sz="1350" b="0">
                <a:solidFill>
                  <a:srgbClr val="1D1D1F"/>
                </a:solidFill>
              </a:rPr>
              <a:t>低空經濟、農業、物流與巡檢需求擴大，帶來企業級成長空間。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BE17F31-0BFD-424C-9915-207E96EEC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581400"/>
            <a:ext cx="4953000" cy="1143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EDF3F8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B5394F-2AEE-405E-B6E6-D89437CC5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7909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9F3D12"/>
                </a:solidFill>
              </a:defRPr>
            </a:pPr>
            <a:r>
              <a:rPr sz="1725" b="1">
                <a:solidFill>
                  <a:srgbClr val="9F3D12"/>
                </a:solidFill>
              </a:rPr>
              <a:t>T 威脅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F59C95-08F7-4E5B-8693-71DB64C3E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790950"/>
            <a:ext cx="3048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D1D1F"/>
                </a:solidFill>
              </a:defRPr>
            </a:pPr>
            <a:r>
              <a:rPr sz="1350" b="0">
                <a:solidFill>
                  <a:srgbClr val="1D1D1F"/>
                </a:solidFill>
              </a:rPr>
              <a:t>若禁令與審查持續擴大，DJI 可服務的政策市場可能被迫縮小。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81257D7-AE99-4B68-8D6C-DBECEDE2A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09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29B94"/>
                </a:solidFill>
              </a:defRPr>
            </a:pPr>
            <a:r>
              <a:rPr sz="900" b="1">
                <a:solidFill>
                  <a:srgbClr val="A29B94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3732817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2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8FB3D04-2698-47CF-8E8F-971823E85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F6A21"/>
                </a:solidFill>
              </a:defRPr>
            </a:pPr>
            <a:r>
              <a:rPr sz="1125" b="1">
                <a:solidFill>
                  <a:srgbClr val="EF6A21"/>
                </a:solidFill>
              </a:rPr>
              <a:t>COMPETITIVE POSITION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BF8F31-0FB0-42A4-83D1-4FA47EDF0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8572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D1D1F"/>
                </a:solidFill>
              </a:defRPr>
            </a:pPr>
            <a:r>
              <a:rPr sz="2850" b="1">
                <a:solidFill>
                  <a:srgbClr val="1D1D1F"/>
                </a:solidFill>
              </a:rPr>
              <a:t>全球無人機產業正走向開放市場與政策市場雙軌化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BC21EB-6B0E-4156-B9F4-6B6725B8A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257300"/>
            <a:ext cx="819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6615B"/>
                </a:solidFill>
              </a:defRPr>
            </a:pPr>
            <a:r>
              <a:rPr sz="1425" b="0">
                <a:solidFill>
                  <a:srgbClr val="66615B"/>
                </a:solidFill>
              </a:rPr>
              <a:t>一條路看性能與價格，另一條路看合規與信任；DJI 在前者強勢，在後者壓力較大。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4F2269-CBB7-4A6E-B7AC-5BAA92C30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76250"/>
            <a:ext cx="238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9B9289"/>
                </a:solidFill>
              </a:defRPr>
            </a:pPr>
            <a:r>
              <a:rPr sz="900" b="1">
                <a:solidFill>
                  <a:srgbClr val="9B9289"/>
                </a:solidFill>
              </a:rPr>
              <a:t>DJI STRATEGIC ANALYSIS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3AC106-08DA-4AE7-A5B5-CAFAD04D3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8763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6A21"/>
          </a:solidFill>
          <a:ln xmlns:a="http://schemas.openxmlformats.org/drawingml/2006/main" w="0">
            <a:solidFill>
              <a:srgbClr val="EF6A2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B9FC15-64DD-4597-8714-7181161BB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90750"/>
            <a:ext cx="4476750" cy="247650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9939E0-8F71-49EE-8F3E-7B4829671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5336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EF6A21"/>
                </a:solidFill>
              </a:defRPr>
            </a:pPr>
            <a:r>
              <a:rPr sz="2250" b="1">
                <a:solidFill>
                  <a:srgbClr val="EF6A21"/>
                </a:solidFill>
              </a:rPr>
              <a:t>開放市場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647440-EF55-49CD-8CF1-2F1953FD2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162300"/>
            <a:ext cx="3429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D1D1F"/>
                </a:solidFill>
              </a:defRPr>
            </a:pPr>
            <a:r>
              <a:rPr sz="1575" b="0">
                <a:solidFill>
                  <a:srgbClr val="1D1D1F"/>
                </a:solidFill>
              </a:rPr>
              <a:t>• 消費與一般商業市場</a:t>
            </a:r>
          </a:p>
          <a:p xmlns:a="http://schemas.openxmlformats.org/drawingml/2006/main">
            <a:pPr algn="l">
              <a:defRPr sz="1575" b="0">
                <a:solidFill>
                  <a:srgbClr val="1D1D1F"/>
                </a:solidFill>
              </a:defRPr>
            </a:pPr>
            <a:r>
              <a:rPr sz="1575" b="0">
                <a:solidFill>
                  <a:srgbClr val="1D1D1F"/>
                </a:solidFill>
              </a:rPr>
              <a:t>• 主要看價格、性能、供應鏈與產品生態</a:t>
            </a:r>
          </a:p>
          <a:p xmlns:a="http://schemas.openxmlformats.org/drawingml/2006/main">
            <a:pPr algn="l">
              <a:defRPr sz="1575" b="0">
                <a:solidFill>
                  <a:srgbClr val="1D1D1F"/>
                </a:solidFill>
              </a:defRPr>
            </a:pPr>
            <a:r>
              <a:rPr sz="1575" b="0">
                <a:solidFill>
                  <a:srgbClr val="1D1D1F"/>
                </a:solidFill>
              </a:rPr>
              <a:t>• 這是 DJI 最擅長的競爭場域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1DD174-7C56-48C6-BC63-9A1B8451F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190750"/>
            <a:ext cx="4476750" cy="247650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D0C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A8AE18-8AC7-4A75-8B9E-A9DA66F76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5336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EF6A21"/>
                </a:solidFill>
              </a:defRPr>
            </a:pPr>
            <a:r>
              <a:rPr sz="2250" b="1">
                <a:solidFill>
                  <a:srgbClr val="EF6A21"/>
                </a:solidFill>
              </a:rPr>
              <a:t>政策市場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0EBECD-1358-4C5C-9215-5C750869A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162300"/>
            <a:ext cx="3429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D1D1F"/>
                </a:solidFill>
              </a:defRPr>
            </a:pPr>
            <a:r>
              <a:rPr sz="1575" b="0">
                <a:solidFill>
                  <a:srgbClr val="1D1D1F"/>
                </a:solidFill>
              </a:rPr>
              <a:t>• 政府、國防與關鍵基礎設施市場</a:t>
            </a:r>
          </a:p>
          <a:p xmlns:a="http://schemas.openxmlformats.org/drawingml/2006/main">
            <a:pPr algn="l">
              <a:defRPr sz="1575" b="0">
                <a:solidFill>
                  <a:srgbClr val="1D1D1F"/>
                </a:solidFill>
              </a:defRPr>
            </a:pPr>
            <a:r>
              <a:rPr sz="1575" b="0">
                <a:solidFill>
                  <a:srgbClr val="1D1D1F"/>
                </a:solidFill>
              </a:rPr>
              <a:t>• 更重視合規、來源地與安全信任</a:t>
            </a:r>
          </a:p>
          <a:p xmlns:a="http://schemas.openxmlformats.org/drawingml/2006/main">
            <a:pPr algn="l">
              <a:defRPr sz="1575" b="0">
                <a:solidFill>
                  <a:srgbClr val="1D1D1F"/>
                </a:solidFill>
              </a:defRPr>
            </a:pPr>
            <a:r>
              <a:rPr sz="1575" b="0">
                <a:solidFill>
                  <a:srgbClr val="1D1D1F"/>
                </a:solidFill>
              </a:rPr>
              <a:t>• 西方或盟友供應商取得更多機會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7A8D65B-3ECE-43ED-AE5A-783403EE8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3333750"/>
            <a:ext cx="876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0B8"/>
          </a:solidFill>
          <a:ln xmlns:a="http://schemas.openxmlformats.org/drawingml/2006/main" w="0">
            <a:solidFill>
              <a:srgbClr val="C7C0B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0F411E-2B94-44F2-B7C1-8A08E365E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93370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6615B"/>
                </a:solidFill>
              </a:defRPr>
            </a:pPr>
            <a:r>
              <a:rPr sz="1500" b="1">
                <a:solidFill>
                  <a:srgbClr val="66615B"/>
                </a:solidFill>
              </a:rPr>
              <a:t>雙軌化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47938F-CEAD-476A-A9E7-93FDD4C45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09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29B94"/>
                </a:solidFill>
              </a:defRPr>
            </a:pPr>
            <a:r>
              <a:rPr sz="900" b="1">
                <a:solidFill>
                  <a:srgbClr val="A29B94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09081800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2026-08-01T11:31:19.1840000Z</dcterms:created>
  <dcterms:modified xsi:type="dcterms:W3CDTF">2026-08-01T11:31:19.1850000Z</dcterms:modified>
</coreProperties>
</file>